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79" r:id="rId13"/>
    <p:sldId id="781" r:id="rId14"/>
    <p:sldId id="772" r:id="rId15"/>
    <p:sldId id="358" r:id="rId16"/>
    <p:sldId id="777" r:id="rId17"/>
    <p:sldId id="685" r:id="rId18"/>
    <p:sldId id="776" r:id="rId19"/>
    <p:sldId id="778" r:id="rId20"/>
    <p:sldId id="659" r:id="rId21"/>
    <p:sldId id="356" r:id="rId22"/>
    <p:sldId id="359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79"/>
            <p14:sldId id="781"/>
            <p14:sldId id="772"/>
            <p14:sldId id="358"/>
            <p14:sldId id="777"/>
            <p14:sldId id="685"/>
            <p14:sldId id="776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A2DB"/>
    <a:srgbClr val="94A3DC"/>
    <a:srgbClr val="9EE0F8"/>
    <a:srgbClr val="FFDFB8"/>
    <a:srgbClr val="FFB969"/>
    <a:srgbClr val="FFF3EF"/>
    <a:srgbClr val="FFEEDE"/>
    <a:srgbClr val="FFE7CC"/>
    <a:srgbClr val="FFD5A1"/>
    <a:srgbClr val="FFC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5164" autoAdjust="0"/>
  </p:normalViewPr>
  <p:slideViewPr>
    <p:cSldViewPr snapToGrid="0">
      <p:cViewPr varScale="1">
        <p:scale>
          <a:sx n="119" d="100"/>
          <a:sy n="119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7800413" y="6378521"/>
            <a:ext cx="4385816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桂城创客教育系列课程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7800413" y="6378521"/>
            <a:ext cx="4385816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桂城创客教育系列课程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7800413" y="6378521"/>
            <a:ext cx="4385816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桂城创客教育系列课程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桂城创客教育系列课程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020455-0575-B518-9174-63E594944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73" y="2655502"/>
            <a:ext cx="4772275" cy="38400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704506"/>
          </a:xfrm>
        </p:spPr>
        <p:txBody>
          <a:bodyPr>
            <a:noAutofit/>
          </a:bodyPr>
          <a:lstStyle/>
          <a:p>
            <a:r>
              <a:rPr lang="zh-CN" altLang="en-US" dirty="0"/>
              <a:t>③ 设置按钮</a:t>
            </a:r>
            <a:r>
              <a:rPr lang="en-US" altLang="zh-CN" dirty="0"/>
              <a:t>A2</a:t>
            </a:r>
            <a:r>
              <a:rPr lang="zh-CN" altLang="en-US" dirty="0"/>
              <a:t>减小色温，按钮</a:t>
            </a:r>
            <a:r>
              <a:rPr lang="en-US" altLang="zh-CN" dirty="0"/>
              <a:t>A4</a:t>
            </a:r>
            <a:r>
              <a:rPr lang="zh-CN" altLang="en-US" dirty="0"/>
              <a:t>增大色温。模仿上一步骤中的原理，将</a:t>
            </a:r>
            <a:r>
              <a:rPr lang="en-US" altLang="zh-CN" dirty="0"/>
              <a:t>A2</a:t>
            </a:r>
            <a:r>
              <a:rPr lang="zh-CN" altLang="en-US" dirty="0"/>
              <a:t>、</a:t>
            </a:r>
            <a:r>
              <a:rPr lang="en-US" altLang="zh-CN" dirty="0"/>
              <a:t>A4</a:t>
            </a:r>
            <a:r>
              <a:rPr lang="zh-CN" altLang="en-US" dirty="0"/>
              <a:t>两个按钮分别设置为减小、增大色温的值。同样，色温的值通过“取最大</a:t>
            </a:r>
            <a:r>
              <a:rPr lang="en-US" altLang="zh-CN" dirty="0"/>
              <a:t>/</a:t>
            </a:r>
            <a:r>
              <a:rPr lang="zh-CN" altLang="en-US" dirty="0"/>
              <a:t>小值模块”限制在</a:t>
            </a:r>
            <a:r>
              <a:rPr lang="en-US" altLang="zh-CN" dirty="0"/>
              <a:t>1-10</a:t>
            </a:r>
            <a:r>
              <a:rPr lang="zh-CN" altLang="en-US" dirty="0"/>
              <a:t>，代表了</a:t>
            </a:r>
            <a:r>
              <a:rPr lang="en-US" altLang="zh-CN" dirty="0"/>
              <a:t>10</a:t>
            </a:r>
            <a:r>
              <a:rPr lang="zh-CN" altLang="en-US" dirty="0"/>
              <a:t>个档位。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70FF78-B30E-4551-9EB6-807191846834}"/>
              </a:ext>
            </a:extLst>
          </p:cNvPr>
          <p:cNvSpPr/>
          <p:nvPr/>
        </p:nvSpPr>
        <p:spPr>
          <a:xfrm>
            <a:off x="4159490" y="4676001"/>
            <a:ext cx="4262615" cy="1727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8781BFF-C4F3-5A5B-6F4A-852B6898F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48" y="3594084"/>
            <a:ext cx="4588042" cy="24866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2804346"/>
          </a:xfrm>
        </p:spPr>
        <p:txBody>
          <a:bodyPr>
            <a:noAutofit/>
          </a:bodyPr>
          <a:lstStyle/>
          <a:p>
            <a:r>
              <a:rPr lang="zh-CN" altLang="en-US" dirty="0"/>
              <a:t>④ 根据色温的档位调整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的值。对照表格得知，每个色温的</a:t>
            </a:r>
            <a:r>
              <a:rPr lang="en-US" altLang="zh-CN" dirty="0"/>
              <a:t>R</a:t>
            </a:r>
            <a:r>
              <a:rPr lang="zh-CN" altLang="en-US" dirty="0"/>
              <a:t>值默认都是</a:t>
            </a:r>
            <a:r>
              <a:rPr lang="en-US" altLang="zh-CN" dirty="0"/>
              <a:t>255</a:t>
            </a:r>
            <a:r>
              <a:rPr lang="zh-CN" altLang="en-US" dirty="0"/>
              <a:t>，所以我们将</a:t>
            </a:r>
            <a:r>
              <a:rPr lang="en-US" altLang="zh-CN" dirty="0"/>
              <a:t>R</a:t>
            </a:r>
            <a:r>
              <a:rPr lang="zh-CN" altLang="en-US" dirty="0"/>
              <a:t>值设置为</a:t>
            </a:r>
            <a:r>
              <a:rPr lang="en-US" altLang="zh-CN" dirty="0"/>
              <a:t>255</a:t>
            </a:r>
            <a:r>
              <a:rPr lang="zh-CN" altLang="en-US" dirty="0"/>
              <a:t>；色温范围为</a:t>
            </a:r>
            <a:r>
              <a:rPr lang="en-US" altLang="zh-CN" dirty="0"/>
              <a:t>2000K-6000K</a:t>
            </a:r>
            <a:r>
              <a:rPr lang="zh-CN" altLang="en-US" dirty="0"/>
              <a:t>时，</a:t>
            </a:r>
            <a:r>
              <a:rPr lang="en-US" altLang="zh-CN" dirty="0"/>
              <a:t>G</a:t>
            </a:r>
            <a:r>
              <a:rPr lang="zh-CN" altLang="en-US" dirty="0"/>
              <a:t>值</a:t>
            </a:r>
            <a:r>
              <a:rPr lang="en-US" altLang="zh-CN" dirty="0"/>
              <a:t>137-243</a:t>
            </a:r>
            <a:r>
              <a:rPr lang="zh-CN" altLang="en-US" dirty="0"/>
              <a:t>逐渐变大，</a:t>
            </a:r>
            <a:r>
              <a:rPr lang="en-US" altLang="zh-CN" dirty="0"/>
              <a:t>B</a:t>
            </a:r>
            <a:r>
              <a:rPr lang="zh-CN" altLang="en-US" dirty="0"/>
              <a:t>值</a:t>
            </a:r>
            <a:r>
              <a:rPr lang="en-US" altLang="zh-CN" dirty="0"/>
              <a:t>18-239</a:t>
            </a:r>
            <a:r>
              <a:rPr lang="zh-CN" altLang="en-US" dirty="0"/>
              <a:t>逐渐变大。接下来我们用“数学”模块分类中的“映射</a:t>
            </a:r>
            <a:r>
              <a:rPr lang="en-US" altLang="zh-CN" dirty="0"/>
              <a:t>……</a:t>
            </a:r>
            <a:r>
              <a:rPr lang="zh-CN" altLang="en-US" dirty="0"/>
              <a:t>”模块将这两个范围均分为</a:t>
            </a:r>
            <a:r>
              <a:rPr lang="en-US" altLang="zh-CN" dirty="0"/>
              <a:t>10</a:t>
            </a:r>
            <a:r>
              <a:rPr lang="zh-CN" altLang="en-US" dirty="0"/>
              <a:t>份，分别对应色温的</a:t>
            </a:r>
            <a:r>
              <a:rPr lang="en-US" altLang="zh-CN" dirty="0"/>
              <a:t>1-10</a:t>
            </a:r>
            <a:r>
              <a:rPr lang="zh-CN" altLang="en-US" dirty="0"/>
              <a:t>档。由于均分后的数值可能不是整数，而</a:t>
            </a:r>
            <a:r>
              <a:rPr lang="en-US" altLang="zh-CN" dirty="0"/>
              <a:t>G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的值都是整数，所以需要用到“数学”模块分类中的“转整数”模块。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A38D96-18A7-4976-9BF0-D96521135D9F}"/>
              </a:ext>
            </a:extLst>
          </p:cNvPr>
          <p:cNvSpPr/>
          <p:nvPr/>
        </p:nvSpPr>
        <p:spPr>
          <a:xfrm>
            <a:off x="7148593" y="5254757"/>
            <a:ext cx="4055217" cy="701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aphicFrame>
        <p:nvGraphicFramePr>
          <p:cNvPr id="13" name="表格 4">
            <a:extLst>
              <a:ext uri="{FF2B5EF4-FFF2-40B4-BE49-F238E27FC236}">
                <a16:creationId xmlns:a16="http://schemas.microsoft.com/office/drawing/2014/main" id="{A4311EB1-BD99-40C4-B251-E0409A7E5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260114"/>
              </p:ext>
            </p:extLst>
          </p:nvPr>
        </p:nvGraphicFramePr>
        <p:xfrm>
          <a:off x="832135" y="4893532"/>
          <a:ext cx="569606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015">
                  <a:extLst>
                    <a:ext uri="{9D8B030D-6E8A-4147-A177-3AD203B41FA5}">
                      <a16:colId xmlns:a16="http://schemas.microsoft.com/office/drawing/2014/main" val="2512804518"/>
                    </a:ext>
                  </a:extLst>
                </a:gridCol>
                <a:gridCol w="1424015">
                  <a:extLst>
                    <a:ext uri="{9D8B030D-6E8A-4147-A177-3AD203B41FA5}">
                      <a16:colId xmlns:a16="http://schemas.microsoft.com/office/drawing/2014/main" val="471066795"/>
                    </a:ext>
                  </a:extLst>
                </a:gridCol>
                <a:gridCol w="1424015">
                  <a:extLst>
                    <a:ext uri="{9D8B030D-6E8A-4147-A177-3AD203B41FA5}">
                      <a16:colId xmlns:a16="http://schemas.microsoft.com/office/drawing/2014/main" val="3463556351"/>
                    </a:ext>
                  </a:extLst>
                </a:gridCol>
                <a:gridCol w="1424015">
                  <a:extLst>
                    <a:ext uri="{9D8B030D-6E8A-4147-A177-3AD203B41FA5}">
                      <a16:colId xmlns:a16="http://schemas.microsoft.com/office/drawing/2014/main" val="1235778940"/>
                    </a:ext>
                  </a:extLst>
                </a:gridCol>
              </a:tblGrid>
              <a:tr h="28029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色温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A3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A3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值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A3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值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A3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88811"/>
                  </a:ext>
                </a:extLst>
              </a:tr>
              <a:tr h="280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2000K</a:t>
                      </a:r>
                      <a:endParaRPr lang="zh-CN" altLang="en-US" sz="1600" dirty="0"/>
                    </a:p>
                  </a:txBody>
                  <a:tcPr marL="45720" marR="45720">
                    <a:lnT w="38100" cmpd="sng">
                      <a:noFill/>
                    </a:lnT>
                    <a:solidFill>
                      <a:srgbClr val="9EE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lnT w="38100" cmpd="sng">
                      <a:noFill/>
                    </a:lnT>
                    <a:solidFill>
                      <a:srgbClr val="9EE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137</a:t>
                      </a:r>
                      <a:endParaRPr lang="zh-CN" altLang="en-US" sz="1600" dirty="0"/>
                    </a:p>
                  </a:txBody>
                  <a:tcPr marL="45720" marR="45720">
                    <a:lnT w="38100" cmpd="sng">
                      <a:noFill/>
                    </a:lnT>
                    <a:solidFill>
                      <a:srgbClr val="9EE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18</a:t>
                      </a:r>
                      <a:endParaRPr lang="zh-CN" altLang="en-US" sz="1600" dirty="0"/>
                    </a:p>
                  </a:txBody>
                  <a:tcPr marL="45720" marR="45720">
                    <a:lnT w="38100" cmpd="sng">
                      <a:noFill/>
                    </a:lnT>
                    <a:solidFill>
                      <a:srgbClr val="9EE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28075"/>
                  </a:ext>
                </a:extLst>
              </a:tr>
              <a:tr h="2802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6000K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9EE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9EE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243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9EE0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239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9EE0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15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275BD3-527B-0081-06E8-CE1D5CD7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12" y="3558590"/>
            <a:ext cx="4879723" cy="28538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3547885"/>
          </a:xfrm>
        </p:spPr>
        <p:txBody>
          <a:bodyPr>
            <a:noAutofit/>
          </a:bodyPr>
          <a:lstStyle/>
          <a:p>
            <a:r>
              <a:rPr lang="zh-CN" altLang="en-US" dirty="0"/>
              <a:t>⑤ 点亮</a:t>
            </a:r>
            <a:r>
              <a:rPr lang="en-US" altLang="zh-CN" dirty="0"/>
              <a:t>RGB</a:t>
            </a:r>
            <a:r>
              <a:rPr lang="zh-CN" altLang="en-US" dirty="0"/>
              <a:t>灯。接下来，我们要让</a:t>
            </a:r>
            <a:r>
              <a:rPr lang="en-US" altLang="zh-CN" dirty="0"/>
              <a:t>RGB</a:t>
            </a:r>
            <a:r>
              <a:rPr lang="zh-CN" altLang="en-US" dirty="0"/>
              <a:t>灯按照我们想要的色温和亮度亮起来。当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的数值比一定时，色温是不变的，同时数值越小亮度就越小。所以我们可以先将“亮度”缩小</a:t>
            </a:r>
            <a:r>
              <a:rPr lang="en-US" altLang="zh-CN" dirty="0"/>
              <a:t>10</a:t>
            </a:r>
            <a:r>
              <a:rPr lang="zh-CN" altLang="en-US" dirty="0"/>
              <a:t>倍变成小数（范围为</a:t>
            </a:r>
            <a:r>
              <a:rPr lang="en-US" altLang="zh-CN" dirty="0"/>
              <a:t>0.1-1</a:t>
            </a:r>
            <a:r>
              <a:rPr lang="zh-CN" altLang="en-US" dirty="0"/>
              <a:t>），再分别将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这</a:t>
            </a:r>
            <a:r>
              <a:rPr lang="en-US" altLang="zh-CN" dirty="0"/>
              <a:t>3</a:t>
            </a:r>
            <a:r>
              <a:rPr lang="zh-CN" altLang="en-US" dirty="0"/>
              <a:t>个变量与小数的积作为最终</a:t>
            </a:r>
            <a:r>
              <a:rPr lang="en-US" altLang="zh-CN" dirty="0"/>
              <a:t>RGB</a:t>
            </a:r>
            <a:r>
              <a:rPr lang="zh-CN" altLang="en-US" dirty="0"/>
              <a:t>灯的</a:t>
            </a:r>
            <a:r>
              <a:rPr lang="en-US" altLang="zh-CN" dirty="0"/>
              <a:t>3</a:t>
            </a:r>
            <a:r>
              <a:rPr lang="zh-CN" altLang="en-US" dirty="0"/>
              <a:t>个参数，这样就能让</a:t>
            </a:r>
            <a:r>
              <a:rPr lang="en-US" altLang="zh-CN" dirty="0"/>
              <a:t>RGB</a:t>
            </a:r>
            <a:r>
              <a:rPr lang="zh-CN" altLang="en-US" dirty="0"/>
              <a:t>灯按照我们想要的色温和亮度亮起来。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5E86C8-CF5D-4692-B8C2-26C7739F3289}"/>
              </a:ext>
            </a:extLst>
          </p:cNvPr>
          <p:cNvGrpSpPr>
            <a:grpSpLocks noChangeAspect="1"/>
          </p:cNvGrpSpPr>
          <p:nvPr/>
        </p:nvGrpSpPr>
        <p:grpSpPr>
          <a:xfrm>
            <a:off x="1878591" y="4587129"/>
            <a:ext cx="2364546" cy="1814355"/>
            <a:chOff x="1029254" y="4435362"/>
            <a:chExt cx="3039636" cy="233236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1029254" y="4435362"/>
              <a:ext cx="3039636" cy="5373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1A7125B-E460-4804-9C8C-B27CE1EA7E4A}"/>
                </a:ext>
              </a:extLst>
            </p:cNvPr>
            <p:cNvSpPr/>
            <p:nvPr/>
          </p:nvSpPr>
          <p:spPr>
            <a:xfrm>
              <a:off x="1029254" y="6368016"/>
              <a:ext cx="1132081" cy="39970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53A447B-ADC7-4871-BAE2-BAE9640D3EAB}"/>
              </a:ext>
            </a:extLst>
          </p:cNvPr>
          <p:cNvGrpSpPr>
            <a:grpSpLocks noChangeAspect="1"/>
          </p:cNvGrpSpPr>
          <p:nvPr/>
        </p:nvGrpSpPr>
        <p:grpSpPr>
          <a:xfrm>
            <a:off x="5947291" y="3671657"/>
            <a:ext cx="4636229" cy="2576571"/>
            <a:chOff x="5660256" y="3278801"/>
            <a:chExt cx="4998098" cy="277767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8C3180E-FF06-45D9-9A40-A06C061A7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72"/>
            <a:stretch/>
          </p:blipFill>
          <p:spPr>
            <a:xfrm>
              <a:off x="5660256" y="3278801"/>
              <a:ext cx="4998098" cy="2777678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A71F43C-F088-4BE3-A704-F2591A2ED313}"/>
                </a:ext>
              </a:extLst>
            </p:cNvPr>
            <p:cNvSpPr/>
            <p:nvPr/>
          </p:nvSpPr>
          <p:spPr>
            <a:xfrm>
              <a:off x="5999101" y="4504938"/>
              <a:ext cx="3278250" cy="14972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38108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⑥ 编写完程序之后，点击“上传”。当提示“上传成功”之后，就能实现可调节柔光护眼灯的效果了。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3" name="柔光护眼灯">
            <a:hlinkClick r:id="" action="ppaction://media"/>
            <a:extLst>
              <a:ext uri="{FF2B5EF4-FFF2-40B4-BE49-F238E27FC236}">
                <a16:creationId xmlns:a16="http://schemas.microsoft.com/office/drawing/2014/main" id="{CBBB69E0-C7D7-413D-834B-0138332CFE1B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3300" y="1774825"/>
            <a:ext cx="7645400" cy="4300538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“转整数”模块可以将小数转换为整数，转换规则是抹去数值的小数部分，只保留整数部分。例如下列程序中，数字“</a:t>
            </a:r>
            <a:r>
              <a:rPr lang="en-US" altLang="zh-CN" dirty="0"/>
              <a:t>code1</a:t>
            </a:r>
            <a:r>
              <a:rPr lang="zh-CN" altLang="en-US" dirty="0"/>
              <a:t>”和“</a:t>
            </a:r>
            <a:r>
              <a:rPr lang="en-US" altLang="zh-CN" dirty="0"/>
              <a:t>code2</a:t>
            </a:r>
            <a:r>
              <a:rPr lang="zh-CN" altLang="en-US" dirty="0"/>
              <a:t>”转换后都变成了数字“</a:t>
            </a:r>
            <a:r>
              <a:rPr lang="en-US" altLang="zh-CN" dirty="0"/>
              <a:t>1</a:t>
            </a:r>
            <a:r>
              <a:rPr lang="zh-CN" altLang="en-US" dirty="0"/>
              <a:t>”。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“转整数”模块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6D7416-91F1-4DF2-A01C-6C7ED41B5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84"/>
          <a:stretch/>
        </p:blipFill>
        <p:spPr>
          <a:xfrm>
            <a:off x="1395369" y="4218572"/>
            <a:ext cx="4700631" cy="10652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1AE8DB-F4F2-41C6-A925-1F533C1F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14"/>
          <a:stretch/>
        </p:blipFill>
        <p:spPr>
          <a:xfrm>
            <a:off x="6096000" y="4114705"/>
            <a:ext cx="4700631" cy="116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5109091" cy="2724683"/>
          </a:xfrm>
        </p:spPr>
        <p:txBody>
          <a:bodyPr>
            <a:normAutofit/>
          </a:bodyPr>
          <a:lstStyle/>
          <a:p>
            <a:r>
              <a:rPr lang="zh-CN" altLang="en-US" dirty="0"/>
              <a:t>在数学里，映射是个术语，指两个元素的集之间元素相互“对应”的关系。右图为变量</a:t>
            </a:r>
            <a:r>
              <a:rPr lang="en-US" altLang="zh-CN" dirty="0"/>
              <a:t>x</a:t>
            </a:r>
            <a:r>
              <a:rPr lang="zh-CN" altLang="en-US" dirty="0"/>
              <a:t>从</a:t>
            </a:r>
            <a:r>
              <a:rPr lang="en-US" altLang="zh-CN" dirty="0"/>
              <a:t>[0,4]</a:t>
            </a:r>
            <a:r>
              <a:rPr lang="zh-CN" altLang="en-US" dirty="0"/>
              <a:t>映射到</a:t>
            </a:r>
            <a:r>
              <a:rPr lang="en-US" altLang="zh-CN" dirty="0"/>
              <a:t>[0,8]</a:t>
            </a:r>
            <a:r>
              <a:rPr lang="zh-CN" altLang="en-US" dirty="0"/>
              <a:t>的示意图，其中变量</a:t>
            </a:r>
            <a:r>
              <a:rPr lang="en-US" altLang="zh-CN" dirty="0"/>
              <a:t>x</a:t>
            </a:r>
            <a:r>
              <a:rPr lang="zh-CN" altLang="en-US" dirty="0"/>
              <a:t>必须在</a:t>
            </a:r>
            <a:r>
              <a:rPr lang="en-US" altLang="zh-CN" dirty="0"/>
              <a:t>[0,4]</a:t>
            </a:r>
            <a:r>
              <a:rPr lang="zh-CN" altLang="en-US" dirty="0"/>
              <a:t>的范围内。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“映射”模块</a:t>
            </a:r>
            <a:endParaRPr lang="zh-CN" altLang="zh-CN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E0F07ED4-5919-4361-89DF-1014F04C6A75}"/>
              </a:ext>
            </a:extLst>
          </p:cNvPr>
          <p:cNvGrpSpPr/>
          <p:nvPr/>
        </p:nvGrpSpPr>
        <p:grpSpPr>
          <a:xfrm>
            <a:off x="7166487" y="2213054"/>
            <a:ext cx="3759462" cy="2879725"/>
            <a:chOff x="7166487" y="2213054"/>
            <a:chExt cx="3759462" cy="287972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3E71A75-5573-4234-B63B-8AFC56A269EC}"/>
                </a:ext>
              </a:extLst>
            </p:cNvPr>
            <p:cNvGrpSpPr/>
            <p:nvPr/>
          </p:nvGrpSpPr>
          <p:grpSpPr>
            <a:xfrm>
              <a:off x="8056465" y="2664953"/>
              <a:ext cx="881246" cy="72000"/>
              <a:chOff x="7160419" y="3211053"/>
              <a:chExt cx="881246" cy="72000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F6BEC48-F8F3-4B59-A970-D0D3546F06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0419" y="3247053"/>
                <a:ext cx="84524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流程图: 接点 20">
                <a:extLst>
                  <a:ext uri="{FF2B5EF4-FFF2-40B4-BE49-F238E27FC236}">
                    <a16:creationId xmlns:a16="http://schemas.microsoft.com/office/drawing/2014/main" id="{ED6FDEC7-1714-4F7C-B101-B4281FB82BD4}"/>
                  </a:ext>
                </a:extLst>
              </p:cNvPr>
              <p:cNvSpPr/>
              <p:nvPr/>
            </p:nvSpPr>
            <p:spPr>
              <a:xfrm>
                <a:off x="7969665" y="3211053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4CB172C-C5BF-44A8-83FB-357DDE91DC13}"/>
                </a:ext>
              </a:extLst>
            </p:cNvPr>
            <p:cNvGrpSpPr/>
            <p:nvPr/>
          </p:nvGrpSpPr>
          <p:grpSpPr>
            <a:xfrm>
              <a:off x="7211219" y="2664953"/>
              <a:ext cx="881246" cy="72000"/>
              <a:chOff x="7160419" y="3211053"/>
              <a:chExt cx="881246" cy="72000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F3ADE3CD-A97C-4213-B8C6-03468BDF7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0419" y="3247053"/>
                <a:ext cx="84524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流程图: 接点 10">
                <a:extLst>
                  <a:ext uri="{FF2B5EF4-FFF2-40B4-BE49-F238E27FC236}">
                    <a16:creationId xmlns:a16="http://schemas.microsoft.com/office/drawing/2014/main" id="{2748E06F-5A78-4531-B9FA-20EC41FB8935}"/>
                  </a:ext>
                </a:extLst>
              </p:cNvPr>
              <p:cNvSpPr/>
              <p:nvPr/>
            </p:nvSpPr>
            <p:spPr>
              <a:xfrm>
                <a:off x="7969665" y="3211053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流程图: 接点 16">
              <a:extLst>
                <a:ext uri="{FF2B5EF4-FFF2-40B4-BE49-F238E27FC236}">
                  <a16:creationId xmlns:a16="http://schemas.microsoft.com/office/drawing/2014/main" id="{11860CE8-F148-449C-9221-715CB56C95D9}"/>
                </a:ext>
              </a:extLst>
            </p:cNvPr>
            <p:cNvSpPr/>
            <p:nvPr/>
          </p:nvSpPr>
          <p:spPr>
            <a:xfrm>
              <a:off x="7175219" y="2664953"/>
              <a:ext cx="72000" cy="72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695FED03-DC81-4758-854C-57FF212A5F64}"/>
                </a:ext>
              </a:extLst>
            </p:cNvPr>
            <p:cNvGrpSpPr/>
            <p:nvPr/>
          </p:nvGrpSpPr>
          <p:grpSpPr>
            <a:xfrm>
              <a:off x="7175219" y="4347703"/>
              <a:ext cx="3452984" cy="72000"/>
              <a:chOff x="7175219" y="4347703"/>
              <a:chExt cx="3452984" cy="72000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0F756805-EBD1-4887-A15B-B0456E656E0D}"/>
                  </a:ext>
                </a:extLst>
              </p:cNvPr>
              <p:cNvGrpSpPr/>
              <p:nvPr/>
            </p:nvGrpSpPr>
            <p:grpSpPr>
              <a:xfrm>
                <a:off x="7175219" y="4347703"/>
                <a:ext cx="3452984" cy="72000"/>
                <a:chOff x="7124419" y="3211053"/>
                <a:chExt cx="3452984" cy="72000"/>
              </a:xfrm>
            </p:grpSpPr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0AD2750C-48E1-4B21-B797-0ADABA5C7F05}"/>
                    </a:ext>
                  </a:extLst>
                </p:cNvPr>
                <p:cNvGrpSpPr/>
                <p:nvPr/>
              </p:nvGrpSpPr>
              <p:grpSpPr>
                <a:xfrm>
                  <a:off x="9696157" y="3211053"/>
                  <a:ext cx="881246" cy="72000"/>
                  <a:chOff x="7160419" y="3211053"/>
                  <a:chExt cx="881246" cy="72000"/>
                </a:xfrm>
              </p:grpSpPr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E0E7F913-52AB-43C8-A8CD-E89C54A181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0419" y="3247053"/>
                    <a:ext cx="845246" cy="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流程图: 接点 41">
                    <a:extLst>
                      <a:ext uri="{FF2B5EF4-FFF2-40B4-BE49-F238E27FC236}">
                        <a16:creationId xmlns:a16="http://schemas.microsoft.com/office/drawing/2014/main" id="{1422C6AE-F730-4C1D-850B-1C354BBF6629}"/>
                      </a:ext>
                    </a:extLst>
                  </p:cNvPr>
                  <p:cNvSpPr/>
                  <p:nvPr/>
                </p:nvSpPr>
                <p:spPr>
                  <a:xfrm>
                    <a:off x="7969665" y="3211053"/>
                    <a:ext cx="72000" cy="7200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F4EEDD94-7251-4EBF-A591-7329B0143924}"/>
                    </a:ext>
                  </a:extLst>
                </p:cNvPr>
                <p:cNvGrpSpPr/>
                <p:nvPr/>
              </p:nvGrpSpPr>
              <p:grpSpPr>
                <a:xfrm>
                  <a:off x="8850911" y="3211053"/>
                  <a:ext cx="881246" cy="72000"/>
                  <a:chOff x="7160419" y="3211053"/>
                  <a:chExt cx="881246" cy="72000"/>
                </a:xfrm>
              </p:grpSpPr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2CAA3195-5C95-4EB7-A792-E96237511B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0419" y="3247053"/>
                    <a:ext cx="845246" cy="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" name="流程图: 接点 39">
                    <a:extLst>
                      <a:ext uri="{FF2B5EF4-FFF2-40B4-BE49-F238E27FC236}">
                        <a16:creationId xmlns:a16="http://schemas.microsoft.com/office/drawing/2014/main" id="{99102AD3-14B1-4633-9D6F-6CEDE24815C4}"/>
                      </a:ext>
                    </a:extLst>
                  </p:cNvPr>
                  <p:cNvSpPr/>
                  <p:nvPr/>
                </p:nvSpPr>
                <p:spPr>
                  <a:xfrm>
                    <a:off x="7969665" y="3211053"/>
                    <a:ext cx="72000" cy="7200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579BDF5B-FA95-479A-9903-23E04D0E6A7E}"/>
                    </a:ext>
                  </a:extLst>
                </p:cNvPr>
                <p:cNvGrpSpPr/>
                <p:nvPr/>
              </p:nvGrpSpPr>
              <p:grpSpPr>
                <a:xfrm>
                  <a:off x="8005665" y="3211053"/>
                  <a:ext cx="881246" cy="72000"/>
                  <a:chOff x="7160419" y="3211053"/>
                  <a:chExt cx="881246" cy="72000"/>
                </a:xfrm>
              </p:grpSpPr>
              <p:cxnSp>
                <p:nvCxnSpPr>
                  <p:cNvPr id="37" name="直接连接符 36">
                    <a:extLst>
                      <a:ext uri="{FF2B5EF4-FFF2-40B4-BE49-F238E27FC236}">
                        <a16:creationId xmlns:a16="http://schemas.microsoft.com/office/drawing/2014/main" id="{53B022C8-F2B9-45B9-BF5D-7675D67434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0419" y="3247053"/>
                    <a:ext cx="845246" cy="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" name="流程图: 接点 37">
                    <a:extLst>
                      <a:ext uri="{FF2B5EF4-FFF2-40B4-BE49-F238E27FC236}">
                        <a16:creationId xmlns:a16="http://schemas.microsoft.com/office/drawing/2014/main" id="{A3DBF463-3059-405A-94E5-31094448BA83}"/>
                      </a:ext>
                    </a:extLst>
                  </p:cNvPr>
                  <p:cNvSpPr/>
                  <p:nvPr/>
                </p:nvSpPr>
                <p:spPr>
                  <a:xfrm>
                    <a:off x="7969665" y="3211053"/>
                    <a:ext cx="72000" cy="7200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48F8642E-8663-4768-8318-D22812480111}"/>
                    </a:ext>
                  </a:extLst>
                </p:cNvPr>
                <p:cNvGrpSpPr/>
                <p:nvPr/>
              </p:nvGrpSpPr>
              <p:grpSpPr>
                <a:xfrm>
                  <a:off x="7160419" y="3211053"/>
                  <a:ext cx="881246" cy="72000"/>
                  <a:chOff x="7160419" y="3211053"/>
                  <a:chExt cx="881246" cy="72000"/>
                </a:xfrm>
              </p:grpSpPr>
              <p:cxnSp>
                <p:nvCxnSpPr>
                  <p:cNvPr id="35" name="直接连接符 34">
                    <a:extLst>
                      <a:ext uri="{FF2B5EF4-FFF2-40B4-BE49-F238E27FC236}">
                        <a16:creationId xmlns:a16="http://schemas.microsoft.com/office/drawing/2014/main" id="{5BAC1C27-FB5E-45E2-82AF-DD53E61711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160419" y="3247053"/>
                    <a:ext cx="845246" cy="0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流程图: 接点 35">
                    <a:extLst>
                      <a:ext uri="{FF2B5EF4-FFF2-40B4-BE49-F238E27FC236}">
                        <a16:creationId xmlns:a16="http://schemas.microsoft.com/office/drawing/2014/main" id="{63BA31CC-B2A9-4CBE-A7C7-3875079AA458}"/>
                      </a:ext>
                    </a:extLst>
                  </p:cNvPr>
                  <p:cNvSpPr/>
                  <p:nvPr/>
                </p:nvSpPr>
                <p:spPr>
                  <a:xfrm>
                    <a:off x="7969665" y="3211053"/>
                    <a:ext cx="72000" cy="72000"/>
                  </a:xfrm>
                  <a:prstGeom prst="flowChartConnector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34" name="流程图: 接点 33">
                  <a:extLst>
                    <a:ext uri="{FF2B5EF4-FFF2-40B4-BE49-F238E27FC236}">
                      <a16:creationId xmlns:a16="http://schemas.microsoft.com/office/drawing/2014/main" id="{63EE1E63-DA24-46F3-9212-2E62CA0DEA70}"/>
                    </a:ext>
                  </a:extLst>
                </p:cNvPr>
                <p:cNvSpPr/>
                <p:nvPr/>
              </p:nvSpPr>
              <p:spPr>
                <a:xfrm>
                  <a:off x="7124419" y="3211053"/>
                  <a:ext cx="72000" cy="72000"/>
                </a:xfrm>
                <a:prstGeom prst="flowChartConnector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流程图: 接点 42">
                <a:extLst>
                  <a:ext uri="{FF2B5EF4-FFF2-40B4-BE49-F238E27FC236}">
                    <a16:creationId xmlns:a16="http://schemas.microsoft.com/office/drawing/2014/main" id="{C172FFC6-490F-4545-84B9-29C480ED7C2B}"/>
                  </a:ext>
                </a:extLst>
              </p:cNvPr>
              <p:cNvSpPr/>
              <p:nvPr/>
            </p:nvSpPr>
            <p:spPr>
              <a:xfrm>
                <a:off x="7597842" y="4347703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流程图: 接点 43">
                <a:extLst>
                  <a:ext uri="{FF2B5EF4-FFF2-40B4-BE49-F238E27FC236}">
                    <a16:creationId xmlns:a16="http://schemas.microsoft.com/office/drawing/2014/main" id="{5CCFFE3A-AF19-433C-8656-7E29EE4B4639}"/>
                  </a:ext>
                </a:extLst>
              </p:cNvPr>
              <p:cNvSpPr/>
              <p:nvPr/>
            </p:nvSpPr>
            <p:spPr>
              <a:xfrm>
                <a:off x="8444762" y="4347703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流程图: 接点 44">
                <a:extLst>
                  <a:ext uri="{FF2B5EF4-FFF2-40B4-BE49-F238E27FC236}">
                    <a16:creationId xmlns:a16="http://schemas.microsoft.com/office/drawing/2014/main" id="{EFF59C65-3117-4BD0-BD1A-C11CE820A3CC}"/>
                  </a:ext>
                </a:extLst>
              </p:cNvPr>
              <p:cNvSpPr/>
              <p:nvPr/>
            </p:nvSpPr>
            <p:spPr>
              <a:xfrm>
                <a:off x="9286660" y="4347703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流程图: 接点 45">
                <a:extLst>
                  <a:ext uri="{FF2B5EF4-FFF2-40B4-BE49-F238E27FC236}">
                    <a16:creationId xmlns:a16="http://schemas.microsoft.com/office/drawing/2014/main" id="{7F864546-68D2-45BB-ACA4-6B58F8B49E28}"/>
                  </a:ext>
                </a:extLst>
              </p:cNvPr>
              <p:cNvSpPr/>
              <p:nvPr/>
            </p:nvSpPr>
            <p:spPr>
              <a:xfrm>
                <a:off x="10133580" y="4347703"/>
                <a:ext cx="72000" cy="72000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0FABE585-4006-4028-91FB-89A6A3DD915E}"/>
                </a:ext>
              </a:extLst>
            </p:cNvPr>
            <p:cNvGrpSpPr/>
            <p:nvPr/>
          </p:nvGrpSpPr>
          <p:grpSpPr>
            <a:xfrm>
              <a:off x="7171250" y="2213054"/>
              <a:ext cx="2081848" cy="452290"/>
              <a:chOff x="7171250" y="1946353"/>
              <a:chExt cx="2081848" cy="452290"/>
            </a:xfrm>
          </p:grpSpPr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D2B6A77-ED8D-437F-ACAC-17B39867C4B2}"/>
                  </a:ext>
                </a:extLst>
              </p:cNvPr>
              <p:cNvSpPr txBox="1"/>
              <p:nvPr/>
            </p:nvSpPr>
            <p:spPr>
              <a:xfrm>
                <a:off x="7171250" y="1946353"/>
                <a:ext cx="449424" cy="440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en-US" altLang="zh-CN" sz="2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9357DBE3-2D7E-47DE-9D6C-254BD703C0C2}"/>
                  </a:ext>
                </a:extLst>
              </p:cNvPr>
              <p:cNvSpPr txBox="1"/>
              <p:nvPr/>
            </p:nvSpPr>
            <p:spPr>
              <a:xfrm>
                <a:off x="7569787" y="1956630"/>
                <a:ext cx="449424" cy="440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en-US" altLang="zh-CN" sz="2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endPara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C774DDEE-3444-49E4-BC1A-1D3373E61CFC}"/>
                  </a:ext>
                </a:extLst>
              </p:cNvPr>
              <p:cNvSpPr txBox="1"/>
              <p:nvPr/>
            </p:nvSpPr>
            <p:spPr>
              <a:xfrm>
                <a:off x="7979913" y="1956630"/>
                <a:ext cx="449424" cy="440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en-US" altLang="zh-CN" sz="2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C4D54D5-92ED-420C-B560-CA0702349463}"/>
                  </a:ext>
                </a:extLst>
              </p:cNvPr>
              <p:cNvSpPr txBox="1"/>
              <p:nvPr/>
            </p:nvSpPr>
            <p:spPr>
              <a:xfrm>
                <a:off x="8390039" y="1958073"/>
                <a:ext cx="449424" cy="440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en-US" altLang="zh-CN" sz="2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</a:t>
                </a:r>
                <a:endPara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6D30180C-8F75-4671-952C-62962CEA7794}"/>
                  </a:ext>
                </a:extLst>
              </p:cNvPr>
              <p:cNvSpPr txBox="1"/>
              <p:nvPr/>
            </p:nvSpPr>
            <p:spPr>
              <a:xfrm>
                <a:off x="8803674" y="1955577"/>
                <a:ext cx="449424" cy="440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en-US" altLang="zh-CN" sz="2400" spc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</a:t>
                </a:r>
                <a:endParaRPr lang="zh-CN" altLang="en-US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DA1D960-2549-4704-BFFD-D21177803940}"/>
                </a:ext>
              </a:extLst>
            </p:cNvPr>
            <p:cNvSpPr txBox="1"/>
            <p:nvPr/>
          </p:nvSpPr>
          <p:spPr>
            <a:xfrm>
              <a:off x="7166487" y="4382064"/>
              <a:ext cx="449424" cy="440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4E07809-ECA3-46BC-AD82-F7BAA8E6EE5A}"/>
                </a:ext>
              </a:extLst>
            </p:cNvPr>
            <p:cNvSpPr txBox="1"/>
            <p:nvPr/>
          </p:nvSpPr>
          <p:spPr>
            <a:xfrm>
              <a:off x="7990575" y="4385809"/>
              <a:ext cx="449424" cy="440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60EBE99-0F6B-4B79-B104-E33E6955503B}"/>
                </a:ext>
              </a:extLst>
            </p:cNvPr>
            <p:cNvSpPr txBox="1"/>
            <p:nvPr/>
          </p:nvSpPr>
          <p:spPr>
            <a:xfrm>
              <a:off x="8819225" y="4385809"/>
              <a:ext cx="449424" cy="440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A5FFBBB5-0B2A-4D60-ADB7-17EA1FA0AF29}"/>
                </a:ext>
              </a:extLst>
            </p:cNvPr>
            <p:cNvSpPr txBox="1"/>
            <p:nvPr/>
          </p:nvSpPr>
          <p:spPr>
            <a:xfrm>
              <a:off x="9647875" y="4382064"/>
              <a:ext cx="449424" cy="440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6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1159E5C-107F-41F8-A403-E512D72DD5B8}"/>
                </a:ext>
              </a:extLst>
            </p:cNvPr>
            <p:cNvSpPr txBox="1"/>
            <p:nvPr/>
          </p:nvSpPr>
          <p:spPr>
            <a:xfrm>
              <a:off x="10476525" y="4382064"/>
              <a:ext cx="449424" cy="440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8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FE67A58A-6507-4098-AC52-835CADBB803B}"/>
                </a:ext>
              </a:extLst>
            </p:cNvPr>
            <p:cNvSpPr txBox="1"/>
            <p:nvPr/>
          </p:nvSpPr>
          <p:spPr>
            <a:xfrm>
              <a:off x="7541151" y="4648464"/>
              <a:ext cx="449424" cy="440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45A67874-158F-4ECF-8355-7C59F28B1BAC}"/>
                </a:ext>
              </a:extLst>
            </p:cNvPr>
            <p:cNvSpPr txBox="1"/>
            <p:nvPr/>
          </p:nvSpPr>
          <p:spPr>
            <a:xfrm>
              <a:off x="8365239" y="4652209"/>
              <a:ext cx="449424" cy="440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3765C2A-7EA5-47BD-9AC7-B0DEA9CBF5DB}"/>
                </a:ext>
              </a:extLst>
            </p:cNvPr>
            <p:cNvSpPr txBox="1"/>
            <p:nvPr/>
          </p:nvSpPr>
          <p:spPr>
            <a:xfrm>
              <a:off x="9193889" y="4652209"/>
              <a:ext cx="449424" cy="440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49B051C-E960-4600-8F28-477A57D65E54}"/>
                </a:ext>
              </a:extLst>
            </p:cNvPr>
            <p:cNvSpPr txBox="1"/>
            <p:nvPr/>
          </p:nvSpPr>
          <p:spPr>
            <a:xfrm>
              <a:off x="10022539" y="4648464"/>
              <a:ext cx="449424" cy="4405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400" spc="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7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B32FF061-0A56-4F40-A840-3DBD0F190A67}"/>
                </a:ext>
              </a:extLst>
            </p:cNvPr>
            <p:cNvCxnSpPr>
              <a:cxnSpLocks/>
            </p:cNvCxnSpPr>
            <p:nvPr/>
          </p:nvCxnSpPr>
          <p:spPr>
            <a:xfrm>
              <a:off x="7211219" y="2816452"/>
              <a:ext cx="0" cy="1431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DCC80928-8D06-499D-8B90-96FC0B49EA0E}"/>
                </a:ext>
              </a:extLst>
            </p:cNvPr>
            <p:cNvCxnSpPr>
              <a:cxnSpLocks/>
            </p:cNvCxnSpPr>
            <p:nvPr/>
          </p:nvCxnSpPr>
          <p:spPr>
            <a:xfrm>
              <a:off x="7636439" y="2836506"/>
              <a:ext cx="382772" cy="1411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C0093258-03C4-42FE-830B-7F4F22B413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6465" y="2816452"/>
              <a:ext cx="809246" cy="1431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8C06F14C-4E83-402A-BC09-1BF3B942CC61}"/>
                </a:ext>
              </a:extLst>
            </p:cNvPr>
            <p:cNvCxnSpPr>
              <a:cxnSpLocks/>
            </p:cNvCxnSpPr>
            <p:nvPr/>
          </p:nvCxnSpPr>
          <p:spPr>
            <a:xfrm>
              <a:off x="8473896" y="2816452"/>
              <a:ext cx="1232378" cy="14316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58C23390-04B1-4EDB-BCA6-7A0A8D1EAF27}"/>
                </a:ext>
              </a:extLst>
            </p:cNvPr>
            <p:cNvCxnSpPr>
              <a:cxnSpLocks/>
            </p:cNvCxnSpPr>
            <p:nvPr/>
          </p:nvCxnSpPr>
          <p:spPr>
            <a:xfrm>
              <a:off x="8901711" y="2818557"/>
              <a:ext cx="1609127" cy="1429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接点 26">
              <a:extLst>
                <a:ext uri="{FF2B5EF4-FFF2-40B4-BE49-F238E27FC236}">
                  <a16:creationId xmlns:a16="http://schemas.microsoft.com/office/drawing/2014/main" id="{9F9FE3CC-3288-4303-A849-C922EFC9B104}"/>
                </a:ext>
              </a:extLst>
            </p:cNvPr>
            <p:cNvSpPr/>
            <p:nvPr/>
          </p:nvSpPr>
          <p:spPr>
            <a:xfrm>
              <a:off x="8437896" y="2664953"/>
              <a:ext cx="72000" cy="72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流程图: 接点 71">
              <a:extLst>
                <a:ext uri="{FF2B5EF4-FFF2-40B4-BE49-F238E27FC236}">
                  <a16:creationId xmlns:a16="http://schemas.microsoft.com/office/drawing/2014/main" id="{A9BDA408-A0FC-41C4-82AC-A27DE90E777E}"/>
                </a:ext>
              </a:extLst>
            </p:cNvPr>
            <p:cNvSpPr/>
            <p:nvPr/>
          </p:nvSpPr>
          <p:spPr>
            <a:xfrm>
              <a:off x="7597842" y="2667763"/>
              <a:ext cx="72000" cy="7200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91" name="图片 90">
            <a:extLst>
              <a:ext uri="{FF2B5EF4-FFF2-40B4-BE49-F238E27FC236}">
                <a16:creationId xmlns:a16="http://schemas.microsoft.com/office/drawing/2014/main" id="{6139809F-A4E5-4089-9E0A-28AEC05B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125" y="5359179"/>
            <a:ext cx="4699675" cy="5553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8"/>
            <a:ext cx="10368280" cy="1437666"/>
          </a:xfrm>
        </p:spPr>
        <p:txBody>
          <a:bodyPr>
            <a:normAutofit/>
          </a:bodyPr>
          <a:lstStyle/>
          <a:p>
            <a:r>
              <a:rPr lang="zh-CN" altLang="en-US" dirty="0"/>
              <a:t>“取最大值”模块可以取出</a:t>
            </a:r>
            <a:r>
              <a:rPr lang="en-US" altLang="zh-CN" dirty="0"/>
              <a:t>2</a:t>
            </a:r>
            <a:r>
              <a:rPr lang="zh-CN" altLang="en-US" dirty="0"/>
              <a:t>个数中较大的</a:t>
            </a:r>
            <a:r>
              <a:rPr lang="en-US" altLang="zh-CN" dirty="0"/>
              <a:t>1</a:t>
            </a:r>
            <a:r>
              <a:rPr lang="zh-CN" altLang="en-US" dirty="0"/>
              <a:t>个，如果需要从多个数值中取出最大的</a:t>
            </a:r>
            <a:r>
              <a:rPr lang="en-US" altLang="zh-CN" dirty="0"/>
              <a:t>1</a:t>
            </a:r>
            <a:r>
              <a:rPr lang="zh-CN" altLang="en-US" dirty="0"/>
              <a:t>个，可以嵌套使用此模块。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575300" cy="461665"/>
          </a:xfrm>
        </p:spPr>
        <p:txBody>
          <a:bodyPr/>
          <a:lstStyle/>
          <a:p>
            <a:r>
              <a:rPr lang="zh-CN" altLang="en-US" dirty="0"/>
              <a:t> “取最大</a:t>
            </a:r>
            <a:r>
              <a:rPr lang="en-US" altLang="zh-CN" dirty="0"/>
              <a:t>/</a:t>
            </a:r>
            <a:r>
              <a:rPr lang="zh-CN" altLang="en-US" dirty="0"/>
              <a:t>小值”模块</a:t>
            </a:r>
            <a:endParaRPr lang="zh-CN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BFA6FCF-75D3-466A-A1A1-DE92591128B7}"/>
              </a:ext>
            </a:extLst>
          </p:cNvPr>
          <p:cNvGrpSpPr>
            <a:grpSpLocks noChangeAspect="1"/>
          </p:cNvGrpSpPr>
          <p:nvPr/>
        </p:nvGrpSpPr>
        <p:grpSpPr>
          <a:xfrm>
            <a:off x="1820411" y="3955165"/>
            <a:ext cx="7967134" cy="1044673"/>
            <a:chOff x="2021747" y="4500450"/>
            <a:chExt cx="7967134" cy="104467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C8E7DDD-4C67-4547-8461-64E4FC6A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1747" y="4500450"/>
              <a:ext cx="7967134" cy="104467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CB381A-32B4-423B-B77A-0C5F2D9FC6A0}"/>
                </a:ext>
              </a:extLst>
            </p:cNvPr>
            <p:cNvSpPr/>
            <p:nvPr/>
          </p:nvSpPr>
          <p:spPr>
            <a:xfrm>
              <a:off x="4045329" y="4605332"/>
              <a:ext cx="4393996" cy="7971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387839" y="2166324"/>
            <a:ext cx="3416321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11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20" y="3369434"/>
            <a:ext cx="6211957" cy="1630062"/>
          </a:xfrm>
        </p:spPr>
        <p:txBody>
          <a:bodyPr/>
          <a:lstStyle/>
          <a:p>
            <a:r>
              <a:rPr lang="zh-CN" altLang="en-US" dirty="0"/>
              <a:t>疯狂打地鼠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下面程序的返回值是（）。</a:t>
            </a:r>
            <a:endParaRPr lang="en-US" altLang="zh-CN" dirty="0"/>
          </a:p>
          <a:p>
            <a:pPr marL="457200" indent="-457200">
              <a:buAutoNum type="alphaUcPeriod"/>
            </a:pPr>
            <a:r>
              <a:rPr lang="en-US" altLang="zh-CN" dirty="0"/>
              <a:t>10</a:t>
            </a:r>
          </a:p>
          <a:p>
            <a:pPr marL="457200" indent="-457200">
              <a:buAutoNum type="alphaUcPeriod"/>
            </a:pPr>
            <a:r>
              <a:rPr lang="en-US" altLang="zh-CN" dirty="0"/>
              <a:t>10.5</a:t>
            </a:r>
          </a:p>
          <a:p>
            <a:pPr marL="457200" indent="-457200">
              <a:buAutoNum type="alphaUcPeriod"/>
            </a:pPr>
            <a:r>
              <a:rPr lang="en-US" altLang="zh-CN" dirty="0"/>
              <a:t>11</a:t>
            </a:r>
          </a:p>
          <a:p>
            <a:pPr marL="457200" indent="-457200">
              <a:buAutoNum type="alphaUcPeriod"/>
            </a:pPr>
            <a:r>
              <a:rPr lang="zh-CN" altLang="en-US" dirty="0"/>
              <a:t>无法确定</a:t>
            </a:r>
            <a:endParaRPr lang="zh-CN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D64226-4198-4C87-88FA-D45DED031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17" y="4565234"/>
            <a:ext cx="8118896" cy="9727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给你的柔光护眼灯增加一个熄灭的功能，让它可以在不使用时节省电能！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341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天放学回家后，我们都离不开台灯，它可以在我们读书写字时提供照明。虽然台灯是用来照明的，但并不是越亮越好，它更重要的作用是保护我们的眼睛。如果台灯只有白光，长久使用会对眼睛造成损伤，那么什么样的光才能保护我们的眼睛呢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28068A-CD6D-42E7-9F1A-AB08F62A2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02" y="1722154"/>
            <a:ext cx="3577709" cy="357770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1228449"/>
          </a:xfrm>
        </p:spPr>
        <p:txBody>
          <a:bodyPr>
            <a:normAutofit/>
          </a:bodyPr>
          <a:lstStyle/>
          <a:p>
            <a:r>
              <a:rPr lang="zh-CN" altLang="en-US" dirty="0"/>
              <a:t>如果让你设计一台可以调整色温和亮度的护眼灯，你会怎样设计呢？怎样调整色温和亮度？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3898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想要做出可调档位的柔光护眼灯，我们可以将亮度和色温分别分为</a:t>
            </a:r>
            <a:r>
              <a:rPr lang="en-US" altLang="zh-CN" dirty="0"/>
              <a:t>10</a:t>
            </a:r>
            <a:r>
              <a:rPr lang="zh-CN" altLang="en-US" dirty="0"/>
              <a:t>个档位，用按钮</a:t>
            </a:r>
            <a:r>
              <a:rPr lang="en-US" altLang="zh-CN" dirty="0"/>
              <a:t>A1</a:t>
            </a:r>
            <a:r>
              <a:rPr lang="zh-CN" altLang="en-US" dirty="0"/>
              <a:t>、</a:t>
            </a:r>
            <a:r>
              <a:rPr lang="en-US" altLang="zh-CN" dirty="0"/>
              <a:t>A3</a:t>
            </a:r>
            <a:r>
              <a:rPr lang="zh-CN" altLang="en-US" dirty="0"/>
              <a:t>控制灯的亮度，用按钮</a:t>
            </a:r>
            <a:r>
              <a:rPr lang="en-US" altLang="zh-CN" dirty="0"/>
              <a:t>A2</a:t>
            </a:r>
            <a:r>
              <a:rPr lang="zh-CN" altLang="en-US" dirty="0"/>
              <a:t>、</a:t>
            </a:r>
            <a:r>
              <a:rPr lang="en-US" altLang="zh-CN" dirty="0"/>
              <a:t>A4</a:t>
            </a:r>
            <a:r>
              <a:rPr lang="zh-CN" altLang="en-US" dirty="0"/>
              <a:t>控制灯的色温。首先我们要明确所需色温的范围，以及与之对应的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的值，便于研究色温变化时，</a:t>
            </a:r>
            <a:r>
              <a:rPr lang="en-US" altLang="zh-CN" dirty="0"/>
              <a:t>3</a:t>
            </a:r>
            <a:r>
              <a:rPr lang="zh-CN" altLang="en-US" dirty="0"/>
              <a:t>个值的变化规律。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FB160A83-195A-4EB4-994A-44C47B831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69108"/>
              </p:ext>
            </p:extLst>
          </p:nvPr>
        </p:nvGraphicFramePr>
        <p:xfrm>
          <a:off x="5356638" y="2881638"/>
          <a:ext cx="569606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015">
                  <a:extLst>
                    <a:ext uri="{9D8B030D-6E8A-4147-A177-3AD203B41FA5}">
                      <a16:colId xmlns:a16="http://schemas.microsoft.com/office/drawing/2014/main" val="2512804518"/>
                    </a:ext>
                  </a:extLst>
                </a:gridCol>
                <a:gridCol w="1424015">
                  <a:extLst>
                    <a:ext uri="{9D8B030D-6E8A-4147-A177-3AD203B41FA5}">
                      <a16:colId xmlns:a16="http://schemas.microsoft.com/office/drawing/2014/main" val="471066795"/>
                    </a:ext>
                  </a:extLst>
                </a:gridCol>
                <a:gridCol w="1424015">
                  <a:extLst>
                    <a:ext uri="{9D8B030D-6E8A-4147-A177-3AD203B41FA5}">
                      <a16:colId xmlns:a16="http://schemas.microsoft.com/office/drawing/2014/main" val="3463556351"/>
                    </a:ext>
                  </a:extLst>
                </a:gridCol>
                <a:gridCol w="1424015">
                  <a:extLst>
                    <a:ext uri="{9D8B030D-6E8A-4147-A177-3AD203B41FA5}">
                      <a16:colId xmlns:a16="http://schemas.microsoft.com/office/drawing/2014/main" val="1235778940"/>
                    </a:ext>
                  </a:extLst>
                </a:gridCol>
              </a:tblGrid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色温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值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G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值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值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3288811"/>
                  </a:ext>
                </a:extLst>
              </a:tr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2000K</a:t>
                      </a:r>
                      <a:endParaRPr lang="zh-CN" altLang="en-US" sz="1600" dirty="0"/>
                    </a:p>
                  </a:txBody>
                  <a:tcPr marL="45720" marR="45720">
                    <a:lnT w="38100" cmpd="sng">
                      <a:noFill/>
                    </a:lnT>
                    <a:solidFill>
                      <a:srgbClr val="FF89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lnT w="38100" cmpd="sng">
                      <a:noFill/>
                    </a:lnT>
                    <a:solidFill>
                      <a:srgbClr val="FF89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137</a:t>
                      </a:r>
                      <a:endParaRPr lang="zh-CN" altLang="en-US" sz="1600" dirty="0"/>
                    </a:p>
                  </a:txBody>
                  <a:tcPr marL="45720" marR="45720">
                    <a:lnT w="38100" cmpd="sng">
                      <a:noFill/>
                    </a:lnT>
                    <a:solidFill>
                      <a:srgbClr val="FF89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18</a:t>
                      </a:r>
                      <a:endParaRPr lang="zh-CN" altLang="en-US" sz="1600" dirty="0"/>
                    </a:p>
                  </a:txBody>
                  <a:tcPr marL="45720" marR="45720">
                    <a:lnT w="38100" cmpd="sng">
                      <a:noFill/>
                    </a:lnT>
                    <a:solidFill>
                      <a:srgbClr val="FF89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828075"/>
                  </a:ext>
                </a:extLst>
              </a:tr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2500K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A14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A14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161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A14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72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A1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292534"/>
                  </a:ext>
                </a:extLst>
              </a:tr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3000K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B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B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185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B9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B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053968"/>
                  </a:ext>
                </a:extLst>
              </a:tr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3500K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C9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C9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201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C9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135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C9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414804"/>
                  </a:ext>
                </a:extLst>
              </a:tr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4000K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D5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D5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213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D5A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161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D5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38668"/>
                  </a:ext>
                </a:extLst>
              </a:tr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4500K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DF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DF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233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DF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184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DF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394881"/>
                  </a:ext>
                </a:extLst>
              </a:tr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5000K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E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E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231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E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104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E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009443"/>
                  </a:ext>
                </a:extLst>
              </a:tr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5500K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E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E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238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EE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222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EE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350733"/>
                  </a:ext>
                </a:extLst>
              </a:tr>
              <a:tr h="3029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6000K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255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243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F3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239</a:t>
                      </a:r>
                      <a:endParaRPr lang="zh-CN" altLang="en-US" sz="1600" dirty="0"/>
                    </a:p>
                  </a:txBody>
                  <a:tcPr marL="45720" marR="45720">
                    <a:solidFill>
                      <a:srgbClr val="FFF3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71551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583151"/>
          </a:xfrm>
        </p:spPr>
        <p:txBody>
          <a:bodyPr>
            <a:noAutofit/>
          </a:bodyPr>
          <a:lstStyle/>
          <a:p>
            <a:r>
              <a:rPr lang="zh-CN" altLang="en-US" dirty="0"/>
              <a:t>① 初始化设置。首先我们将亮度和色温两个变量的初始值设为“</a:t>
            </a:r>
            <a:r>
              <a:rPr lang="en-US" altLang="zh-CN" dirty="0"/>
              <a:t>1</a:t>
            </a:r>
            <a:r>
              <a:rPr lang="zh-CN" altLang="en-US" dirty="0"/>
              <a:t>”，代表</a:t>
            </a:r>
            <a:r>
              <a:rPr lang="en-US" altLang="zh-CN" dirty="0"/>
              <a:t>1</a:t>
            </a:r>
            <a:r>
              <a:rPr lang="zh-CN" altLang="en-US" dirty="0"/>
              <a:t>档。由于护眼灯的色温是可变的，所以我们将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的值也设置为变量，并且初始值设置为护眼灯</a:t>
            </a:r>
            <a:r>
              <a:rPr lang="en-US" altLang="zh-CN" dirty="0"/>
              <a:t>1</a:t>
            </a:r>
            <a:r>
              <a:rPr lang="zh-CN" altLang="en-US" dirty="0"/>
              <a:t>档时</a:t>
            </a:r>
            <a:r>
              <a:rPr lang="en-US" altLang="zh-CN" dirty="0"/>
              <a:t>2000K</a:t>
            </a:r>
            <a:r>
              <a:rPr lang="zh-CN" altLang="en-US" dirty="0"/>
              <a:t>色温对应的</a:t>
            </a:r>
            <a:r>
              <a:rPr lang="en-US" altLang="zh-CN" dirty="0"/>
              <a:t>3</a:t>
            </a:r>
            <a:r>
              <a:rPr lang="zh-CN" altLang="en-US" dirty="0"/>
              <a:t>个值，分别为“</a:t>
            </a:r>
            <a:r>
              <a:rPr lang="en-US" altLang="zh-CN" dirty="0"/>
              <a:t>255,137,18</a:t>
            </a:r>
            <a:r>
              <a:rPr lang="zh-CN" altLang="en-US" dirty="0"/>
              <a:t>”。接着在程序下侧加上“当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模块，为下一步编写判断按钮是否被按下的程序做准备。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B5F5C2-8669-4C5A-97E1-178DBC8285C4}"/>
              </a:ext>
            </a:extLst>
          </p:cNvPr>
          <p:cNvGrpSpPr/>
          <p:nvPr/>
        </p:nvGrpSpPr>
        <p:grpSpPr>
          <a:xfrm>
            <a:off x="838200" y="3716322"/>
            <a:ext cx="2919683" cy="1617678"/>
            <a:chOff x="838200" y="3716322"/>
            <a:chExt cx="2919683" cy="161767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9FA47C9-337E-43A4-ACAB-DD44D401D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70" r="3891"/>
            <a:stretch/>
          </p:blipFill>
          <p:spPr>
            <a:xfrm>
              <a:off x="838200" y="3745655"/>
              <a:ext cx="2919683" cy="158834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DE3CBAC-0A41-408E-80B8-8979221909C2}"/>
                </a:ext>
              </a:extLst>
            </p:cNvPr>
            <p:cNvSpPr/>
            <p:nvPr/>
          </p:nvSpPr>
          <p:spPr>
            <a:xfrm>
              <a:off x="2130031" y="3716322"/>
              <a:ext cx="1532456" cy="578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F7F6BBD-4AE3-426B-A6B8-F2BD07F47AFC}"/>
              </a:ext>
            </a:extLst>
          </p:cNvPr>
          <p:cNvGrpSpPr/>
          <p:nvPr/>
        </p:nvGrpSpPr>
        <p:grpSpPr>
          <a:xfrm>
            <a:off x="4067961" y="3745655"/>
            <a:ext cx="2667000" cy="1057275"/>
            <a:chOff x="4067961" y="3745655"/>
            <a:chExt cx="2667000" cy="105727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AC42365-E9E9-41B6-A56D-80FC20570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65" b="2565"/>
            <a:stretch/>
          </p:blipFill>
          <p:spPr>
            <a:xfrm>
              <a:off x="4067961" y="3745655"/>
              <a:ext cx="2667000" cy="105727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3AF5919-8A6B-48D9-949C-7C756B96D22C}"/>
                </a:ext>
              </a:extLst>
            </p:cNvPr>
            <p:cNvSpPr/>
            <p:nvPr/>
          </p:nvSpPr>
          <p:spPr>
            <a:xfrm>
              <a:off x="5630057" y="3880315"/>
              <a:ext cx="1004106" cy="6631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4A7546B-CAC2-E1A0-D55E-605E81D89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526" y="3611814"/>
            <a:ext cx="2429380" cy="290478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04B2D5C-2709-3696-25F5-8FCF3B3B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7" y="4009488"/>
            <a:ext cx="3925051" cy="26369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3094879"/>
          </a:xfrm>
        </p:spPr>
        <p:txBody>
          <a:bodyPr>
            <a:noAutofit/>
          </a:bodyPr>
          <a:lstStyle/>
          <a:p>
            <a:r>
              <a:rPr lang="zh-CN" altLang="en-US" dirty="0"/>
              <a:t>② 设置按钮</a:t>
            </a:r>
            <a:r>
              <a:rPr lang="en-US" altLang="zh-CN" dirty="0"/>
              <a:t>A1</a:t>
            </a:r>
            <a:r>
              <a:rPr lang="zh-CN" altLang="en-US" dirty="0"/>
              <a:t>增加亮度，按钮</a:t>
            </a:r>
            <a:r>
              <a:rPr lang="en-US" altLang="zh-CN" dirty="0"/>
              <a:t>A3</a:t>
            </a:r>
            <a:r>
              <a:rPr lang="zh-CN" altLang="en-US" dirty="0"/>
              <a:t>降低亮度。将“如果</a:t>
            </a:r>
            <a:r>
              <a:rPr lang="en-US" altLang="zh-CN" dirty="0"/>
              <a:t>……</a:t>
            </a:r>
            <a:r>
              <a:rPr lang="zh-CN" altLang="en-US" dirty="0"/>
              <a:t>执行</a:t>
            </a:r>
            <a:r>
              <a:rPr lang="en-US" altLang="zh-CN" dirty="0"/>
              <a:t>……</a:t>
            </a:r>
            <a:r>
              <a:rPr lang="zh-CN" altLang="en-US" dirty="0"/>
              <a:t>”，“按钮</a:t>
            </a:r>
            <a:r>
              <a:rPr lang="en-US" altLang="zh-CN" dirty="0"/>
              <a:t>…</a:t>
            </a:r>
            <a:r>
              <a:rPr lang="zh-CN" altLang="en-US" dirty="0"/>
              <a:t>被按下？”两个模块结合，组成带有判断条件的判断语句。如果按钮</a:t>
            </a:r>
            <a:r>
              <a:rPr lang="en-US" altLang="zh-CN" dirty="0"/>
              <a:t>A1</a:t>
            </a:r>
            <a:r>
              <a:rPr lang="zh-CN" altLang="en-US" dirty="0"/>
              <a:t>被按下，利用赋值语句和“数学”模块分类中的“取最大值”模块、运算模块将亮度增加</a:t>
            </a:r>
            <a:r>
              <a:rPr lang="en-US" altLang="zh-CN" dirty="0"/>
              <a:t>1</a:t>
            </a:r>
            <a:r>
              <a:rPr lang="zh-CN" altLang="en-US" dirty="0"/>
              <a:t>。“取最大值”模块限制了亮度的最小值为</a:t>
            </a:r>
            <a:r>
              <a:rPr lang="en-US" altLang="zh-CN" dirty="0"/>
              <a:t>1</a:t>
            </a:r>
            <a:r>
              <a:rPr lang="zh-CN" altLang="en-US" dirty="0"/>
              <a:t>，当“亮度</a:t>
            </a:r>
            <a:r>
              <a:rPr lang="en-US" altLang="zh-CN" dirty="0"/>
              <a:t>-1</a:t>
            </a:r>
            <a:r>
              <a:rPr lang="zh-CN" altLang="en-US" dirty="0"/>
              <a:t>”的值小于</a:t>
            </a:r>
            <a:r>
              <a:rPr lang="en-US" altLang="zh-CN" dirty="0"/>
              <a:t>1</a:t>
            </a:r>
            <a:r>
              <a:rPr lang="zh-CN" altLang="en-US" dirty="0"/>
              <a:t>时，亮度的值仍然为</a:t>
            </a:r>
            <a:r>
              <a:rPr lang="en-US" altLang="zh-CN" dirty="0"/>
              <a:t>1</a:t>
            </a:r>
            <a:r>
              <a:rPr lang="zh-CN" altLang="en-US" dirty="0"/>
              <a:t>。同理写出按钮</a:t>
            </a:r>
            <a:r>
              <a:rPr lang="en-US" altLang="zh-CN" dirty="0"/>
              <a:t>A3</a:t>
            </a:r>
            <a:r>
              <a:rPr lang="zh-CN" altLang="en-US" dirty="0"/>
              <a:t>降低亮度的程序，同时利用“取最小值”模块限制亮度最大为</a:t>
            </a:r>
            <a:r>
              <a:rPr lang="en-US" altLang="zh-CN" dirty="0"/>
              <a:t>10</a:t>
            </a:r>
            <a:r>
              <a:rPr lang="zh-CN" altLang="en-US" dirty="0"/>
              <a:t>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477F02-7470-421C-94A6-7260EFB8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249" y="4170522"/>
            <a:ext cx="3352916" cy="6254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524855-9E43-455F-B9DA-E10EA78C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533" y="5123463"/>
            <a:ext cx="2474907" cy="64336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CDF66B-C4E6-4C3F-BBA6-6DC6E7534477}"/>
              </a:ext>
            </a:extLst>
          </p:cNvPr>
          <p:cNvGrpSpPr>
            <a:grpSpLocks noChangeAspect="1"/>
          </p:cNvGrpSpPr>
          <p:nvPr/>
        </p:nvGrpSpPr>
        <p:grpSpPr>
          <a:xfrm>
            <a:off x="873814" y="4170522"/>
            <a:ext cx="2278782" cy="1621108"/>
            <a:chOff x="838200" y="1787914"/>
            <a:chExt cx="3111693" cy="221363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C02BBD2-AA1B-43A5-8D90-D4BB844FB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1787914"/>
              <a:ext cx="3111693" cy="221363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8F39E97-0B68-49EA-9E4C-C62A995D71D8}"/>
                </a:ext>
              </a:extLst>
            </p:cNvPr>
            <p:cNvSpPr/>
            <p:nvPr/>
          </p:nvSpPr>
          <p:spPr>
            <a:xfrm>
              <a:off x="2127609" y="2954562"/>
              <a:ext cx="1748106" cy="9714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BBB4658-F986-44A3-9C62-90C6CDCBB579}"/>
              </a:ext>
            </a:extLst>
          </p:cNvPr>
          <p:cNvSpPr/>
          <p:nvPr/>
        </p:nvSpPr>
        <p:spPr>
          <a:xfrm>
            <a:off x="7515274" y="5131484"/>
            <a:ext cx="3478484" cy="1413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1217</Words>
  <Application>Microsoft Office PowerPoint</Application>
  <PresentationFormat>宽屏</PresentationFormat>
  <Paragraphs>130</Paragraphs>
  <Slides>22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999</cp:revision>
  <dcterms:created xsi:type="dcterms:W3CDTF">2019-07-04T08:14:00Z</dcterms:created>
  <dcterms:modified xsi:type="dcterms:W3CDTF">2022-08-29T02:36:05Z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